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60" r:id="rId4"/>
    <p:sldId id="258" r:id="rId5"/>
    <p:sldId id="263" r:id="rId6"/>
    <p:sldId id="259" r:id="rId7"/>
    <p:sldId id="264" r:id="rId8"/>
    <p:sldId id="265" r:id="rId9"/>
    <p:sldId id="266" r:id="rId10"/>
    <p:sldId id="267" r:id="rId11"/>
    <p:sldId id="268" r:id="rId12"/>
    <p:sldId id="269" r:id="rId13"/>
    <p:sldId id="270" r:id="rId14"/>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89" d="100"/>
          <a:sy n="89" d="100"/>
        </p:scale>
        <p:origin x="-72" y="21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3744473-4852-40E6-A09C-5BB2793B3F8D}"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3744473-4852-40E6-A09C-5BB2793B3F8D}"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410EF0-23D3-44AD-B5BE-A8E6E1F207E2}" type="slidenum">
              <a:rPr lang="es-CO" smtClean="0"/>
              <a:t>‹#›</a:t>
            </a:fld>
            <a:endParaRPr lang="es-CO"/>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3744473-4852-40E6-A09C-5BB2793B3F8D}" type="datetimeFigureOut">
              <a:rPr lang="es-CO" smtClean="0"/>
              <a:t>22/10/2014</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0E410EF0-23D3-44AD-B5BE-A8E6E1F207E2}" type="slidenum">
              <a:rPr lang="es-CO" smtClean="0"/>
              <a:t>‹#›</a:t>
            </a:fld>
            <a:endParaRPr lang="es-CO"/>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3744473-4852-40E6-A09C-5BB2793B3F8D}" type="datetimeFigureOut">
              <a:rPr lang="es-CO" smtClean="0"/>
              <a:t>22/10/2014</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744473-4852-40E6-A09C-5BB2793B3F8D}" type="datetimeFigureOut">
              <a:rPr lang="es-CO" smtClean="0"/>
              <a:t>22/10/2014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744473-4852-40E6-A09C-5BB2793B3F8D}"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410EF0-23D3-44AD-B5BE-A8E6E1F207E2}"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3744473-4852-40E6-A09C-5BB2793B3F8D}" type="datetimeFigureOut">
              <a:rPr lang="es-CO" smtClean="0"/>
              <a:t>22/10/2014</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0E410EF0-23D3-44AD-B5BE-A8E6E1F207E2}" type="slidenum">
              <a:rPr lang="es-CO" smtClean="0"/>
              <a:t>‹#›</a:t>
            </a:fld>
            <a:endParaRPr lang="es-CO"/>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B3744473-4852-40E6-A09C-5BB2793B3F8D}" type="datetimeFigureOut">
              <a:rPr lang="es-CO" smtClean="0"/>
              <a:t>22/10/2014</a:t>
            </a:fld>
            <a:endParaRPr lang="es-CO"/>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CO"/>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0E410EF0-23D3-44AD-B5BE-A8E6E1F207E2}" type="slidenum">
              <a:rPr lang="es-CO" smtClean="0"/>
              <a:t>‹#›</a:t>
            </a:fld>
            <a:endParaRPr lang="es-CO"/>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www.youtube.com/watch?v=wf8SD8RFMyQ"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s-CO" dirty="0"/>
          </a:p>
        </p:txBody>
      </p:sp>
      <p:sp>
        <p:nvSpPr>
          <p:cNvPr id="2" name="Title 1"/>
          <p:cNvSpPr>
            <a:spLocks noGrp="1"/>
          </p:cNvSpPr>
          <p:nvPr>
            <p:ph type="ctrTitle"/>
          </p:nvPr>
        </p:nvSpPr>
        <p:spPr/>
        <p:txBody>
          <a:bodyPr/>
          <a:lstStyle/>
          <a:p>
            <a:r>
              <a:rPr lang="es-CO" dirty="0" smtClean="0"/>
              <a:t>El antes en el realismo mágico. </a:t>
            </a:r>
            <a:endParaRPr lang="es-CO" dirty="0"/>
          </a:p>
        </p:txBody>
      </p:sp>
      <p:pic>
        <p:nvPicPr>
          <p:cNvPr id="1026" name="Picture 2" descr="C:\Users\ltovar\Documents\realismo-magic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84168" y="260648"/>
            <a:ext cx="2567800" cy="32129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41593567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endParaRPr lang="es-CO" dirty="0"/>
          </a:p>
        </p:txBody>
      </p:sp>
      <p:pic>
        <p:nvPicPr>
          <p:cNvPr id="6146" name="Picture 2" descr="C:\Users\ltovar\Documents\salud_000010_superstic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9592" y="116632"/>
            <a:ext cx="7444432" cy="66468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44183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Así somos los latinoamericanos </a:t>
            </a:r>
            <a:endParaRPr lang="es-CO" dirty="0"/>
          </a:p>
        </p:txBody>
      </p:sp>
      <p:sp>
        <p:nvSpPr>
          <p:cNvPr id="3" name="Content Placeholder 2"/>
          <p:cNvSpPr>
            <a:spLocks noGrp="1"/>
          </p:cNvSpPr>
          <p:nvPr>
            <p:ph sz="quarter" idx="13"/>
          </p:nvPr>
        </p:nvSpPr>
        <p:spPr/>
        <p:txBody>
          <a:bodyPr/>
          <a:lstStyle/>
          <a:p>
            <a:r>
              <a:rPr lang="es-CO" dirty="0" smtClean="0"/>
              <a:t>Dudamos:</a:t>
            </a:r>
          </a:p>
          <a:p>
            <a:r>
              <a:rPr lang="es-CO" dirty="0" smtClean="0"/>
              <a:t>Es cierto o no lo es?</a:t>
            </a:r>
          </a:p>
          <a:p>
            <a:r>
              <a:rPr lang="es-CO" dirty="0" smtClean="0"/>
              <a:t>Vamos a nuestra obra:</a:t>
            </a:r>
          </a:p>
          <a:p>
            <a:endParaRPr lang="es-CO" dirty="0"/>
          </a:p>
          <a:p>
            <a:r>
              <a:rPr lang="es-CO" dirty="0" smtClean="0"/>
              <a:t>Qué es cierto y en qué dudamos</a:t>
            </a:r>
          </a:p>
          <a:p>
            <a:r>
              <a:rPr lang="es-CO" dirty="0" smtClean="0"/>
              <a:t>Al público: vamos a su obra: ejemplos Del general en su laberinto. </a:t>
            </a:r>
          </a:p>
          <a:p>
            <a:r>
              <a:rPr lang="es-CO" dirty="0" smtClean="0"/>
              <a:t>De qué se duda </a:t>
            </a:r>
            <a:endParaRPr lang="es-CO" dirty="0"/>
          </a:p>
        </p:txBody>
      </p:sp>
    </p:spTree>
    <p:extLst>
      <p:ext uri="{BB962C8B-B14F-4D97-AF65-F5344CB8AC3E}">
        <p14:creationId xmlns:p14="http://schemas.microsoft.com/office/powerpoint/2010/main" val="96379731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Definición de Realismo mágico</a:t>
            </a:r>
            <a:endParaRPr lang="es-CO" dirty="0"/>
          </a:p>
        </p:txBody>
      </p:sp>
      <p:sp>
        <p:nvSpPr>
          <p:cNvPr id="3" name="Content Placeholder 2"/>
          <p:cNvSpPr>
            <a:spLocks noGrp="1"/>
          </p:cNvSpPr>
          <p:nvPr>
            <p:ph sz="quarter" idx="13"/>
          </p:nvPr>
        </p:nvSpPr>
        <p:spPr/>
        <p:txBody>
          <a:bodyPr/>
          <a:lstStyle/>
          <a:p>
            <a:r>
              <a:rPr lang="es-CO" dirty="0"/>
              <a:t>https://www.youtube.com/watch?v=MQLb2TN5j9k</a:t>
            </a:r>
          </a:p>
        </p:txBody>
      </p:sp>
    </p:spTree>
    <p:extLst>
      <p:ext uri="{BB962C8B-B14F-4D97-AF65-F5344CB8AC3E}">
        <p14:creationId xmlns:p14="http://schemas.microsoft.com/office/powerpoint/2010/main" val="3306737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CO"/>
          </a:p>
        </p:txBody>
      </p:sp>
      <p:sp>
        <p:nvSpPr>
          <p:cNvPr id="3" name="2 Marcador de contenido"/>
          <p:cNvSpPr>
            <a:spLocks noGrp="1"/>
          </p:cNvSpPr>
          <p:nvPr>
            <p:ph sz="quarter" idx="13"/>
          </p:nvPr>
        </p:nvSpPr>
        <p:spPr/>
        <p:txBody>
          <a:bodyPr/>
          <a:lstStyle/>
          <a:p>
            <a:r>
              <a:rPr lang="es-CO" dirty="0" smtClean="0"/>
              <a:t>Mariana Borrero</a:t>
            </a:r>
          </a:p>
          <a:p>
            <a:r>
              <a:rPr lang="es-CO" dirty="0" smtClean="0"/>
              <a:t>Elena Arango</a:t>
            </a:r>
          </a:p>
          <a:p>
            <a:r>
              <a:rPr lang="es-CO" dirty="0" err="1" smtClean="0"/>
              <a:t>Franchesca</a:t>
            </a:r>
            <a:r>
              <a:rPr lang="es-CO" dirty="0" smtClean="0"/>
              <a:t> Cobo</a:t>
            </a:r>
          </a:p>
          <a:p>
            <a:r>
              <a:rPr lang="es-CO" dirty="0" smtClean="0"/>
              <a:t>Sofía Medina</a:t>
            </a:r>
          </a:p>
          <a:p>
            <a:r>
              <a:rPr lang="es-CO" dirty="0" smtClean="0"/>
              <a:t>María P Osorio</a:t>
            </a:r>
          </a:p>
          <a:p>
            <a:endParaRPr lang="es-CO" dirty="0"/>
          </a:p>
        </p:txBody>
      </p:sp>
    </p:spTree>
    <p:extLst>
      <p:ext uri="{BB962C8B-B14F-4D97-AF65-F5344CB8AC3E}">
        <p14:creationId xmlns:p14="http://schemas.microsoft.com/office/powerpoint/2010/main" val="16980456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759232"/>
            <a:ext cx="8229600" cy="1301615"/>
          </a:xfrm>
        </p:spPr>
        <p:txBody>
          <a:bodyPr>
            <a:noAutofit/>
          </a:bodyPr>
          <a:lstStyle/>
          <a:p>
            <a:pPr marL="0" indent="0">
              <a:buNone/>
            </a:pPr>
            <a:r>
              <a:rPr lang="es-CO" sz="2800" dirty="0">
                <a:effectLst>
                  <a:outerShdw blurRad="38100" dist="38100" dir="2700000" algn="tl">
                    <a:srgbClr val="000000">
                      <a:alpha val="43137"/>
                    </a:srgbClr>
                  </a:outerShdw>
                </a:effectLst>
              </a:rPr>
              <a:t>¿</a:t>
            </a:r>
            <a:r>
              <a:rPr lang="es-CO" sz="2800" dirty="0" smtClean="0">
                <a:effectLst>
                  <a:outerShdw blurRad="38100" dist="38100" dir="2700000" algn="tl">
                    <a:srgbClr val="000000">
                      <a:alpha val="43137"/>
                    </a:srgbClr>
                  </a:outerShdw>
                </a:effectLst>
              </a:rPr>
              <a:t>De </a:t>
            </a:r>
            <a:r>
              <a:rPr lang="es-CO" sz="2800" dirty="0" smtClean="0">
                <a:effectLst>
                  <a:outerShdw blurRad="38100" dist="38100" dir="2700000" algn="tl">
                    <a:srgbClr val="000000">
                      <a:alpha val="43137"/>
                    </a:srgbClr>
                  </a:outerShdw>
                </a:effectLst>
              </a:rPr>
              <a:t>qué historias </a:t>
            </a:r>
            <a:r>
              <a:rPr lang="es-CO" sz="2800" dirty="0" smtClean="0">
                <a:effectLst>
                  <a:outerShdw blurRad="38100" dist="38100" dir="2700000" algn="tl">
                    <a:srgbClr val="000000">
                      <a:alpha val="43137"/>
                    </a:srgbClr>
                  </a:outerShdw>
                </a:effectLst>
              </a:rPr>
              <a:t>se nutre el realismo </a:t>
            </a:r>
            <a:r>
              <a:rPr lang="es-CO" sz="2800" dirty="0" smtClean="0">
                <a:effectLst>
                  <a:outerShdw blurRad="38100" dist="38100" dir="2700000" algn="tl">
                    <a:srgbClr val="000000">
                      <a:alpha val="43137"/>
                    </a:srgbClr>
                  </a:outerShdw>
                </a:effectLst>
              </a:rPr>
              <a:t>mágico?</a:t>
            </a:r>
            <a:endParaRPr lang="es-CO" sz="2800" dirty="0">
              <a:effectLst>
                <a:outerShdw blurRad="38100" dist="38100" dir="2700000" algn="tl">
                  <a:srgbClr val="000000">
                    <a:alpha val="43137"/>
                  </a:srgbClr>
                </a:outerShdw>
              </a:effectLst>
            </a:endParaRPr>
          </a:p>
        </p:txBody>
      </p:sp>
      <p:sp>
        <p:nvSpPr>
          <p:cNvPr id="3" name="Content Placeholder 2"/>
          <p:cNvSpPr>
            <a:spLocks noGrp="1"/>
          </p:cNvSpPr>
          <p:nvPr>
            <p:ph sz="quarter" idx="13"/>
          </p:nvPr>
        </p:nvSpPr>
        <p:spPr>
          <a:xfrm>
            <a:off x="457200" y="2204864"/>
            <a:ext cx="8229600" cy="3921299"/>
          </a:xfrm>
        </p:spPr>
        <p:txBody>
          <a:bodyPr/>
          <a:lstStyle/>
          <a:p>
            <a:r>
              <a:rPr lang="es-CO" dirty="0" smtClean="0"/>
              <a:t>Ejemplo de La muerte que no es muerte…</a:t>
            </a:r>
          </a:p>
          <a:p>
            <a:r>
              <a:rPr lang="es-CO" dirty="0" smtClean="0"/>
              <a:t>Una </a:t>
            </a:r>
            <a:r>
              <a:rPr lang="es-CO" dirty="0"/>
              <a:t>noche en que no podía dormir, Úrsula salió a tomar agua al patio y vio a Prudencio Aguilar junto a la tinaja. Estaba lívido, con una expresión muy triste, tratando de cegar con un tampón de esparto el hueco de su garganta. (...) -Vete al carajo- le grito José Arcadio Buendía. Cuantas veces regreses volveré a matarte (...) Una noche en que lo encontró lavándose las heridas en su propio cuarto, José Arcadio Buendía no pudo resistir más. -Está bien, Prudencio- le dijo. Nos iremos de este pueblo, lo más lejos que podamos, y no regresaremos jamás. Ahora vete tranquilo.</a:t>
            </a:r>
          </a:p>
        </p:txBody>
      </p:sp>
    </p:spTree>
    <p:extLst>
      <p:ext uri="{BB962C8B-B14F-4D97-AF65-F5344CB8AC3E}">
        <p14:creationId xmlns:p14="http://schemas.microsoft.com/office/powerpoint/2010/main" val="29335244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En nuestra obra</a:t>
            </a:r>
            <a:endParaRPr lang="es-CO" dirty="0"/>
          </a:p>
        </p:txBody>
      </p:sp>
      <p:sp>
        <p:nvSpPr>
          <p:cNvPr id="3" name="Content Placeholder 2"/>
          <p:cNvSpPr>
            <a:spLocks noGrp="1"/>
          </p:cNvSpPr>
          <p:nvPr>
            <p:ph sz="quarter" idx="13"/>
          </p:nvPr>
        </p:nvSpPr>
        <p:spPr/>
        <p:txBody>
          <a:bodyPr/>
          <a:lstStyle/>
          <a:p>
            <a:r>
              <a:rPr lang="es-CO" dirty="0" smtClean="0"/>
              <a:t>El realismo mágico se nutre de la vida misma, de la historia de América. </a:t>
            </a:r>
          </a:p>
          <a:p>
            <a:r>
              <a:rPr lang="es-CO" dirty="0" smtClean="0"/>
              <a:t>Agregar </a:t>
            </a:r>
            <a:r>
              <a:rPr lang="es-CO" dirty="0" smtClean="0"/>
              <a:t>la muerte de Sierva María y el cabello creciendo</a:t>
            </a:r>
            <a:r>
              <a:rPr lang="es-CO" dirty="0" smtClean="0"/>
              <a:t>. </a:t>
            </a:r>
            <a:r>
              <a:rPr lang="es-CO" dirty="0" smtClean="0">
                <a:solidFill>
                  <a:srgbClr val="FF0000"/>
                </a:solidFill>
              </a:rPr>
              <a:t>Explicar la muerte desde esa imagen. </a:t>
            </a:r>
            <a:endParaRPr lang="es-CO" dirty="0" smtClean="0">
              <a:solidFill>
                <a:srgbClr val="FF0000"/>
              </a:solidFill>
            </a:endParaRPr>
          </a:p>
          <a:p>
            <a:pPr marL="45720" indent="0">
              <a:buNone/>
            </a:pPr>
            <a:endParaRPr lang="es-CO" dirty="0"/>
          </a:p>
        </p:txBody>
      </p:sp>
    </p:spTree>
    <p:extLst>
      <p:ext uri="{BB962C8B-B14F-4D97-AF65-F5344CB8AC3E}">
        <p14:creationId xmlns:p14="http://schemas.microsoft.com/office/powerpoint/2010/main" val="40873058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A propósito de la vanguardia</a:t>
            </a:r>
            <a:endParaRPr lang="es-CO" dirty="0"/>
          </a:p>
        </p:txBody>
      </p:sp>
      <p:sp>
        <p:nvSpPr>
          <p:cNvPr id="3" name="Content Placeholder 2"/>
          <p:cNvSpPr>
            <a:spLocks noGrp="1"/>
          </p:cNvSpPr>
          <p:nvPr>
            <p:ph sz="quarter" idx="13"/>
          </p:nvPr>
        </p:nvSpPr>
        <p:spPr/>
        <p:txBody>
          <a:bodyPr>
            <a:normAutofit fontScale="77500" lnSpcReduction="20000"/>
          </a:bodyPr>
          <a:lstStyle/>
          <a:p>
            <a:r>
              <a:rPr lang="es-CO" dirty="0" smtClean="0"/>
              <a:t>En algunas novelas se captura la realidad, ejemplo Crónica de una muerte anunciada, se basa en una historia real. (refiera a la obra brevemente)</a:t>
            </a:r>
          </a:p>
          <a:p>
            <a:r>
              <a:rPr lang="es-CO" dirty="0" smtClean="0"/>
              <a:t>Del amor y otros demonios (refiera al prólogo) historia basada en lo real.</a:t>
            </a:r>
          </a:p>
          <a:p>
            <a:r>
              <a:rPr lang="es-CO" dirty="0" smtClean="0"/>
              <a:t>El General en su laberinto… Desnudar a Bolívar, allí se refiere a la época de los dictadores…</a:t>
            </a:r>
          </a:p>
          <a:p>
            <a:r>
              <a:rPr lang="es-CO" dirty="0" smtClean="0"/>
              <a:t>Cien años de soledad:  </a:t>
            </a:r>
            <a:r>
              <a:rPr lang="es-CO" dirty="0" smtClean="0"/>
              <a:t>El </a:t>
            </a:r>
            <a:r>
              <a:rPr lang="es-CO" dirty="0"/>
              <a:t>gran viejo no me habló de Caperucita Roja", dijo García Márquez años después. "Él me contó historias terribles sobre la guerra, sobre la masacre de los trabajadores bananeros que tuvieron lugar el año en que nací</a:t>
            </a:r>
            <a:r>
              <a:rPr lang="es-CO" dirty="0" smtClean="0"/>
              <a:t>".</a:t>
            </a:r>
          </a:p>
          <a:p>
            <a:r>
              <a:rPr lang="es-CO" dirty="0" smtClean="0"/>
              <a:t>Nuevas formas en la rima. Se desgaja todo, por completo todo. </a:t>
            </a:r>
            <a:endParaRPr lang="es-CO" dirty="0"/>
          </a:p>
        </p:txBody>
      </p:sp>
    </p:spTree>
    <p:extLst>
      <p:ext uri="{BB962C8B-B14F-4D97-AF65-F5344CB8AC3E}">
        <p14:creationId xmlns:p14="http://schemas.microsoft.com/office/powerpoint/2010/main" val="207157825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Ejemplo de una producción vanguardista</a:t>
            </a:r>
            <a:endParaRPr lang="es-CO" dirty="0"/>
          </a:p>
        </p:txBody>
      </p:sp>
      <p:sp>
        <p:nvSpPr>
          <p:cNvPr id="3" name="Content Placeholder 2"/>
          <p:cNvSpPr>
            <a:spLocks noGrp="1"/>
          </p:cNvSpPr>
          <p:nvPr>
            <p:ph sz="quarter" idx="13"/>
          </p:nvPr>
        </p:nvSpPr>
        <p:spPr/>
        <p:txBody>
          <a:bodyPr/>
          <a:lstStyle/>
          <a:p>
            <a:pPr lvl="5"/>
            <a:r>
              <a:rPr lang="es-CO" dirty="0">
                <a:hlinkClick r:id="rId2"/>
              </a:rPr>
              <a:t>https://</a:t>
            </a:r>
            <a:r>
              <a:rPr lang="es-CO" dirty="0" smtClean="0">
                <a:hlinkClick r:id="rId2"/>
              </a:rPr>
              <a:t>www.youtube.com/watch?v=wf8SD8RFMyQ</a:t>
            </a:r>
            <a:endParaRPr lang="es-CO" dirty="0" smtClean="0"/>
          </a:p>
          <a:p>
            <a:r>
              <a:rPr lang="es-CO" dirty="0" smtClean="0"/>
              <a:t>Observar el primer ejemplo</a:t>
            </a:r>
          </a:p>
          <a:p>
            <a:pPr marL="45720" indent="0">
              <a:buNone/>
            </a:pPr>
            <a:endParaRPr lang="es-CO" dirty="0"/>
          </a:p>
        </p:txBody>
      </p:sp>
    </p:spTree>
    <p:extLst>
      <p:ext uri="{BB962C8B-B14F-4D97-AF65-F5344CB8AC3E}">
        <p14:creationId xmlns:p14="http://schemas.microsoft.com/office/powerpoint/2010/main" val="423293585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2564904"/>
            <a:ext cx="6512511" cy="1143000"/>
          </a:xfrm>
        </p:spPr>
        <p:txBody>
          <a:bodyPr/>
          <a:lstStyle/>
          <a:p>
            <a:endParaRPr lang="es-CO"/>
          </a:p>
        </p:txBody>
      </p:sp>
      <p:sp>
        <p:nvSpPr>
          <p:cNvPr id="4" name="Content Placeholder 3"/>
          <p:cNvSpPr>
            <a:spLocks noGrp="1"/>
          </p:cNvSpPr>
          <p:nvPr>
            <p:ph sz="quarter" idx="13"/>
          </p:nvPr>
        </p:nvSpPr>
        <p:spPr/>
        <p:txBody>
          <a:bodyPr/>
          <a:lstStyle/>
          <a:p>
            <a:r>
              <a:rPr lang="es-CO" dirty="0" smtClean="0"/>
              <a:t>La escena surrealista es fundamental en la producción realista mágica:</a:t>
            </a:r>
          </a:p>
          <a:p>
            <a:endParaRPr lang="es-CO" dirty="0"/>
          </a:p>
          <a:p>
            <a:pPr marL="45720" indent="0">
              <a:buNone/>
            </a:pPr>
            <a:endParaRPr lang="es-CO" dirty="0"/>
          </a:p>
        </p:txBody>
      </p:sp>
    </p:spTree>
    <p:extLst>
      <p:ext uri="{BB962C8B-B14F-4D97-AF65-F5344CB8AC3E}">
        <p14:creationId xmlns:p14="http://schemas.microsoft.com/office/powerpoint/2010/main" val="27218014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endParaRPr lang="es-CO" dirty="0"/>
          </a:p>
        </p:txBody>
      </p:sp>
      <p:pic>
        <p:nvPicPr>
          <p:cNvPr id="3074" name="Picture 2" descr="C:\Users\ltovar\Documents\arte_contemporanea_0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46994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dirty="0"/>
          </a:p>
        </p:txBody>
      </p:sp>
      <p:sp>
        <p:nvSpPr>
          <p:cNvPr id="3" name="Content Placeholder 2"/>
          <p:cNvSpPr>
            <a:spLocks noGrp="1"/>
          </p:cNvSpPr>
          <p:nvPr>
            <p:ph sz="quarter" idx="13"/>
          </p:nvPr>
        </p:nvSpPr>
        <p:spPr/>
        <p:txBody>
          <a:bodyPr/>
          <a:lstStyle/>
          <a:p>
            <a:endParaRPr lang="es-CO" dirty="0"/>
          </a:p>
        </p:txBody>
      </p:sp>
      <p:pic>
        <p:nvPicPr>
          <p:cNvPr id="4098" name="Picture 2" descr="C:\Users\ltovar\Documents\1256494784429_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1804" y="134227"/>
            <a:ext cx="5002444" cy="647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76474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Lo nuestro, lo que somos… </a:t>
            </a:r>
            <a:endParaRPr lang="es-CO" dirty="0"/>
          </a:p>
        </p:txBody>
      </p:sp>
      <p:sp>
        <p:nvSpPr>
          <p:cNvPr id="3" name="Content Placeholder 2"/>
          <p:cNvSpPr>
            <a:spLocks noGrp="1"/>
          </p:cNvSpPr>
          <p:nvPr>
            <p:ph sz="quarter" idx="13"/>
          </p:nvPr>
        </p:nvSpPr>
        <p:spPr/>
        <p:txBody>
          <a:bodyPr/>
          <a:lstStyle/>
          <a:p>
            <a:endParaRPr lang="es-CO" dirty="0"/>
          </a:p>
        </p:txBody>
      </p:sp>
      <p:pic>
        <p:nvPicPr>
          <p:cNvPr id="5122" name="Picture 2" descr="C:\Users\ltovar\Documents\mala-suert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764704"/>
            <a:ext cx="5265815" cy="36585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37435144"/>
      </p:ext>
    </p:extLst>
  </p:cSld>
  <p:clrMapOvr>
    <a:masterClrMapping/>
  </p:clrMapOvr>
  <p:timing>
    <p:tnLst>
      <p:par>
        <p:cTn id="1" dur="indefinite" restart="never" nodeType="tmRoot"/>
      </p:par>
    </p:tnLst>
  </p:timing>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153</TotalTime>
  <Words>404</Words>
  <Application>Microsoft Office PowerPoint</Application>
  <PresentationFormat>On-screen Show (4:3)</PresentationFormat>
  <Paragraphs>33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Slipstream</vt:lpstr>
      <vt:lpstr>El antes en el realismo mágico. </vt:lpstr>
      <vt:lpstr>¿De qué historias se nutre el realismo mágico?</vt:lpstr>
      <vt:lpstr>En nuestra obra</vt:lpstr>
      <vt:lpstr>A propósito de la vanguardia</vt:lpstr>
      <vt:lpstr>Ejemplo de una producción vanguardista</vt:lpstr>
      <vt:lpstr>PowerPoint Presentation</vt:lpstr>
      <vt:lpstr>PowerPoint Presentation</vt:lpstr>
      <vt:lpstr>PowerPoint Presentation</vt:lpstr>
      <vt:lpstr>Lo nuestro, lo que somos… </vt:lpstr>
      <vt:lpstr>PowerPoint Presentation</vt:lpstr>
      <vt:lpstr>Así somos los latinoamericanos </vt:lpstr>
      <vt:lpstr>Definición de Realismo mágico</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 antes en el realismo mágico.</dc:title>
  <dc:creator>Luis A. Tovar</dc:creator>
  <cp:lastModifiedBy>Luis A. Tovar</cp:lastModifiedBy>
  <cp:revision>10</cp:revision>
  <dcterms:created xsi:type="dcterms:W3CDTF">2014-10-20T16:10:58Z</dcterms:created>
  <dcterms:modified xsi:type="dcterms:W3CDTF">2014-10-22T16:13:36Z</dcterms:modified>
</cp:coreProperties>
</file>